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7"/>
  </p:notesMasterIdLst>
  <p:sldIdLst>
    <p:sldId id="256" r:id="rId2"/>
    <p:sldId id="947" r:id="rId3"/>
    <p:sldId id="763" r:id="rId4"/>
    <p:sldId id="579" r:id="rId5"/>
    <p:sldId id="499" r:id="rId6"/>
    <p:sldId id="1060" r:id="rId7"/>
    <p:sldId id="1061" r:id="rId8"/>
    <p:sldId id="587" r:id="rId9"/>
    <p:sldId id="957" r:id="rId10"/>
    <p:sldId id="1051" r:id="rId11"/>
    <p:sldId id="1052" r:id="rId12"/>
    <p:sldId id="582" r:id="rId13"/>
    <p:sldId id="1056" r:id="rId14"/>
    <p:sldId id="584" r:id="rId15"/>
    <p:sldId id="703" r:id="rId16"/>
    <p:sldId id="825" r:id="rId17"/>
    <p:sldId id="1054" r:id="rId18"/>
    <p:sldId id="871" r:id="rId19"/>
    <p:sldId id="662" r:id="rId20"/>
    <p:sldId id="578" r:id="rId21"/>
    <p:sldId id="510" r:id="rId22"/>
    <p:sldId id="549" r:id="rId23"/>
    <p:sldId id="577" r:id="rId24"/>
    <p:sldId id="572" r:id="rId25"/>
    <p:sldId id="598" r:id="rId26"/>
    <p:sldId id="747" r:id="rId27"/>
    <p:sldId id="1037" r:id="rId28"/>
    <p:sldId id="975" r:id="rId29"/>
    <p:sldId id="999" r:id="rId30"/>
    <p:sldId id="1000" r:id="rId31"/>
    <p:sldId id="603" r:id="rId32"/>
    <p:sldId id="691" r:id="rId33"/>
    <p:sldId id="612" r:id="rId34"/>
    <p:sldId id="888" r:id="rId35"/>
    <p:sldId id="887" r:id="rId36"/>
    <p:sldId id="1055" r:id="rId37"/>
    <p:sldId id="1057" r:id="rId38"/>
    <p:sldId id="1058" r:id="rId39"/>
    <p:sldId id="1059" r:id="rId40"/>
    <p:sldId id="987" r:id="rId41"/>
    <p:sldId id="1062" r:id="rId42"/>
    <p:sldId id="1042" r:id="rId43"/>
    <p:sldId id="664" r:id="rId44"/>
    <p:sldId id="1064" r:id="rId45"/>
    <p:sldId id="1027" r:id="rId46"/>
    <p:sldId id="1053" r:id="rId47"/>
    <p:sldId id="1009" r:id="rId48"/>
    <p:sldId id="1047" r:id="rId49"/>
    <p:sldId id="1048" r:id="rId50"/>
    <p:sldId id="550" r:id="rId51"/>
    <p:sldId id="1049" r:id="rId52"/>
    <p:sldId id="983" r:id="rId53"/>
    <p:sldId id="969" r:id="rId54"/>
    <p:sldId id="1040" r:id="rId55"/>
    <p:sldId id="1063" r:id="rId5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763"/>
            <p14:sldId id="579"/>
            <p14:sldId id="499"/>
            <p14:sldId id="1060"/>
            <p14:sldId id="1061"/>
            <p14:sldId id="587"/>
            <p14:sldId id="957"/>
            <p14:sldId id="1051"/>
            <p14:sldId id="1052"/>
            <p14:sldId id="582"/>
            <p14:sldId id="1056"/>
            <p14:sldId id="584"/>
            <p14:sldId id="703"/>
            <p14:sldId id="825"/>
            <p14:sldId id="1054"/>
            <p14:sldId id="871"/>
            <p14:sldId id="662"/>
            <p14:sldId id="578"/>
            <p14:sldId id="510"/>
            <p14:sldId id="549"/>
            <p14:sldId id="577"/>
            <p14:sldId id="572"/>
            <p14:sldId id="598"/>
            <p14:sldId id="747"/>
            <p14:sldId id="1037"/>
            <p14:sldId id="975"/>
            <p14:sldId id="999"/>
            <p14:sldId id="1000"/>
            <p14:sldId id="603"/>
            <p14:sldId id="691"/>
            <p14:sldId id="612"/>
            <p14:sldId id="888"/>
            <p14:sldId id="887"/>
            <p14:sldId id="1055"/>
            <p14:sldId id="1057"/>
            <p14:sldId id="1058"/>
            <p14:sldId id="1059"/>
            <p14:sldId id="987"/>
            <p14:sldId id="1062"/>
            <p14:sldId id="1042"/>
            <p14:sldId id="664"/>
            <p14:sldId id="1064"/>
            <p14:sldId id="1027"/>
            <p14:sldId id="1053"/>
            <p14:sldId id="1009"/>
            <p14:sldId id="1047"/>
            <p14:sldId id="1048"/>
            <p14:sldId id="550"/>
            <p14:sldId id="1049"/>
            <p14:sldId id="983"/>
            <p14:sldId id="969"/>
            <p14:sldId id="1040"/>
            <p14:sldId id="10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28A136"/>
    <a:srgbClr val="9E60B8"/>
    <a:srgbClr val="EF7D1D"/>
    <a:srgbClr val="B58900"/>
    <a:srgbClr val="41719C"/>
    <a:srgbClr val="D6A08C"/>
    <a:srgbClr val="CA9FC9"/>
    <a:srgbClr val="FB8E20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78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1288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23.03.21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465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993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3" y="1744227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betterCode</a:t>
            </a:r>
            <a:r>
              <a:rPr lang="de-DE" sz="1400" spc="80" dirty="0">
                <a:solidFill>
                  <a:srgbClr val="D4EBE9"/>
                </a:solidFill>
              </a:rPr>
              <a:t> (API) | März 2021, Online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705630" y="4910683"/>
            <a:ext cx="6205237" cy="44374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 (PDF): https://</a:t>
            </a:r>
            <a:r>
              <a:rPr lang="de-DE" sz="2000" dirty="0" err="1">
                <a:solidFill>
                  <a:srgbClr val="36544F"/>
                </a:solidFill>
              </a:rPr>
              <a:t>react.schule</a:t>
            </a:r>
            <a:r>
              <a:rPr lang="de-DE" sz="2000" dirty="0">
                <a:solidFill>
                  <a:srgbClr val="36544F"/>
                </a:solidFill>
              </a:rPr>
              <a:t>/bettercode2021-graphql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E55786E-F81E-614D-BED8-3C79D6DA682F}"/>
              </a:ext>
            </a:extLst>
          </p:cNvPr>
          <p:cNvSpPr/>
          <p:nvPr/>
        </p:nvSpPr>
        <p:spPr>
          <a:xfrm>
            <a:off x="698375" y="1463870"/>
            <a:ext cx="6775851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28A136"/>
                </a:solidFill>
                <a:latin typeface="Montserrat" charset="0"/>
                <a:ea typeface="Montserrat" charset="0"/>
                <a:cs typeface="Montserrat" charset="0"/>
              </a:rPr>
              <a:t>Heilsbringer 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 </a:t>
            </a:r>
            <a:r>
              <a:rPr lang="de-DE" sz="32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Teufelszeug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922E6B-6F6A-9741-A27B-39C1859FC8E0}"/>
              </a:ext>
            </a:extLst>
          </p:cNvPr>
          <p:cNvSpPr/>
          <p:nvPr/>
        </p:nvSpPr>
        <p:spPr>
          <a:xfrm>
            <a:off x="705631" y="4239546"/>
            <a:ext cx="6192474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Eine Einführung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7596809" y="2413986"/>
            <a:ext cx="347538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CC39C19-AE48-5B45-B8D0-6D2315306F59}"/>
              </a:ext>
            </a:extLst>
          </p:cNvPr>
          <p:cNvSpPr/>
          <p:nvPr/>
        </p:nvSpPr>
        <p:spPr>
          <a:xfrm>
            <a:off x="4774096" y="3165123"/>
            <a:ext cx="20888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  <a:endParaRPr lang="de-DE" sz="14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88F5F4E-4D58-BC4F-B89A-6A2346B3DDBE}"/>
              </a:ext>
            </a:extLst>
          </p:cNvPr>
          <p:cNvSpPr/>
          <p:nvPr/>
        </p:nvSpPr>
        <p:spPr>
          <a:xfrm>
            <a:off x="7596809" y="4194007"/>
            <a:ext cx="27846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9A0C9205-A6C1-1242-B1B9-BC08C06B25F4}"/>
              </a:ext>
            </a:extLst>
          </p:cNvPr>
          <p:cNvCxnSpPr>
            <a:cxnSpLocks/>
          </p:cNvCxnSpPr>
          <p:nvPr/>
        </p:nvCxnSpPr>
        <p:spPr>
          <a:xfrm flipV="1">
            <a:off x="6430617" y="2875652"/>
            <a:ext cx="1166192" cy="1121216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1562310-DCFB-6041-A818-3D7C59EFAFD1}"/>
              </a:ext>
            </a:extLst>
          </p:cNvPr>
          <p:cNvCxnSpPr>
            <a:cxnSpLocks/>
          </p:cNvCxnSpPr>
          <p:nvPr/>
        </p:nvCxnSpPr>
        <p:spPr>
          <a:xfrm>
            <a:off x="6718852" y="4194007"/>
            <a:ext cx="877957" cy="158972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669A730B-4925-274F-94D7-242344CAD704}"/>
              </a:ext>
            </a:extLst>
          </p:cNvPr>
          <p:cNvSpPr/>
          <p:nvPr/>
        </p:nvSpPr>
        <p:spPr>
          <a:xfrm>
            <a:off x="6127455" y="2122751"/>
            <a:ext cx="26678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Objekt Graph</a:t>
            </a:r>
          </a:p>
        </p:txBody>
      </p:sp>
    </p:spTree>
    <p:extLst>
      <p:ext uri="{BB962C8B-B14F-4D97-AF65-F5344CB8AC3E}">
        <p14:creationId xmlns:p14="http://schemas.microsoft.com/office/powerpoint/2010/main" val="1013970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7596809" y="2413986"/>
            <a:ext cx="347538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CC39C19-AE48-5B45-B8D0-6D2315306F59}"/>
              </a:ext>
            </a:extLst>
          </p:cNvPr>
          <p:cNvSpPr/>
          <p:nvPr/>
        </p:nvSpPr>
        <p:spPr>
          <a:xfrm>
            <a:off x="4774096" y="3165123"/>
            <a:ext cx="20888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  <a:endParaRPr lang="de-DE" sz="14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88F5F4E-4D58-BC4F-B89A-6A2346B3DDBE}"/>
              </a:ext>
            </a:extLst>
          </p:cNvPr>
          <p:cNvSpPr/>
          <p:nvPr/>
        </p:nvSpPr>
        <p:spPr>
          <a:xfrm>
            <a:off x="7596809" y="4194007"/>
            <a:ext cx="27846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9A0C9205-A6C1-1242-B1B9-BC08C06B25F4}"/>
              </a:ext>
            </a:extLst>
          </p:cNvPr>
          <p:cNvCxnSpPr>
            <a:cxnSpLocks/>
          </p:cNvCxnSpPr>
          <p:nvPr/>
        </p:nvCxnSpPr>
        <p:spPr>
          <a:xfrm flipV="1">
            <a:off x="6430617" y="2875652"/>
            <a:ext cx="1166192" cy="1121216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1562310-DCFB-6041-A818-3D7C59EFAFD1}"/>
              </a:ext>
            </a:extLst>
          </p:cNvPr>
          <p:cNvCxnSpPr>
            <a:cxnSpLocks/>
          </p:cNvCxnSpPr>
          <p:nvPr/>
        </p:nvCxnSpPr>
        <p:spPr>
          <a:xfrm>
            <a:off x="6718852" y="4194007"/>
            <a:ext cx="877957" cy="158972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59585736-6F06-194B-9675-765F926BC4D0}"/>
              </a:ext>
            </a:extLst>
          </p:cNvPr>
          <p:cNvSpPr txBox="1"/>
          <p:nvPr/>
        </p:nvSpPr>
        <p:spPr>
          <a:xfrm>
            <a:off x="110539" y="3337316"/>
            <a:ext cx="40638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447D0E9D-FBBE-F949-A773-10D716F88015}"/>
              </a:ext>
            </a:extLst>
          </p:cNvPr>
          <p:cNvCxnSpPr>
            <a:cxnSpLocks/>
          </p:cNvCxnSpPr>
          <p:nvPr/>
        </p:nvCxnSpPr>
        <p:spPr>
          <a:xfrm flipV="1">
            <a:off x="3091070" y="3337316"/>
            <a:ext cx="1635815" cy="36004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4C159B43-7E5E-DF43-A03E-FAF0EE4C85EA}"/>
              </a:ext>
            </a:extLst>
          </p:cNvPr>
          <p:cNvSpPr/>
          <p:nvPr/>
        </p:nvSpPr>
        <p:spPr>
          <a:xfrm>
            <a:off x="203200" y="2537098"/>
            <a:ext cx="266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Einstiegspunkt in die API: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Root-Typen</a:t>
            </a:r>
          </a:p>
          <a:p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603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56056" y="2210041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"Project")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180332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"title",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"Title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732233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56056" y="2210041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"Project")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180332" y="2210041"/>
            <a:ext cx="57256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1F2E2B-BDDD-8344-8064-9CCC3EB4E832}"/>
              </a:ext>
            </a:extLst>
          </p:cNvPr>
          <p:cNvSpPr/>
          <p:nvPr/>
        </p:nvSpPr>
        <p:spPr>
          <a:xfrm>
            <a:off x="356056" y="5102070"/>
            <a:ext cx="889657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28A136"/>
                </a:solidFill>
                <a:latin typeface="Source Sans Pro Semibold" panose="020B0503030403020204" pitchFamily="34" charset="0"/>
              </a:rPr>
              <a:t>Sehr gutes </a:t>
            </a:r>
            <a:r>
              <a:rPr lang="de-DE" sz="2800" b="1" i="1" dirty="0" err="1">
                <a:solidFill>
                  <a:srgbClr val="28A136"/>
                </a:solidFill>
                <a:latin typeface="Source Sans Pro Semibold" panose="020B0503030403020204" pitchFamily="34" charset="0"/>
              </a:rPr>
              <a:t>Tooling</a:t>
            </a:r>
            <a:r>
              <a:rPr lang="de-DE" sz="2800" b="1" i="1" dirty="0">
                <a:solidFill>
                  <a:srgbClr val="28A136"/>
                </a:solidFill>
                <a:latin typeface="Source Sans Pro Semibold" panose="020B0503030403020204" pitchFamily="34" charset="0"/>
              </a:rPr>
              <a:t> in IDE und anderen Tools! </a:t>
            </a:r>
            <a:r>
              <a:rPr lang="de-DE" sz="2800" b="1" dirty="0">
                <a:solidFill>
                  <a:srgbClr val="28A136"/>
                </a:solidFill>
                <a:latin typeface="Source Sans Pro Semibold" panose="020B0503030403020204" pitchFamily="34" charset="0"/>
              </a:rPr>
              <a:t>😍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"Web-IDEs":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Playground</a:t>
            </a: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Plug-in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 für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IntelliJ</a:t>
            </a: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Code Generatoren</a:t>
            </a:r>
          </a:p>
          <a:p>
            <a:endParaRPr lang="de-DE" sz="2800" i="1" dirty="0">
              <a:solidFill>
                <a:srgbClr val="28A136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87691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34777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0" y="1295659"/>
            <a:ext cx="740153" cy="17533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222008"/>
            <a:ext cx="740153" cy="531685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E050F4-10A2-9645-A2A2-E3EC51EDB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83" y="1976980"/>
            <a:ext cx="4434100" cy="3562078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72570" y="1566464"/>
            <a:ext cx="2565075" cy="196470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5025483" y="5088108"/>
            <a:ext cx="3063638" cy="63951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3674818" y="3055434"/>
            <a:ext cx="4414303" cy="1166574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77423B1-ABB8-194A-9EAE-9A6AF5AE97D1}"/>
              </a:ext>
            </a:extLst>
          </p:cNvPr>
          <p:cNvSpPr/>
          <p:nvPr/>
        </p:nvSpPr>
        <p:spPr>
          <a:xfrm>
            <a:off x="8299432" y="5653376"/>
            <a:ext cx="740153" cy="80913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958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614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991DC33-135E-D24C-BB7B-F39D88543DDA}"/>
              </a:ext>
            </a:extLst>
          </p:cNvPr>
          <p:cNvSpPr/>
          <p:nvPr/>
        </p:nvSpPr>
        <p:spPr>
          <a:xfrm>
            <a:off x="651097" y="6085785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Abgefragt werden Daten, nicht Endpunkte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86570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263668A-16BC-C54E-A0F1-9723B402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52611"/>
            <a:ext cx="2419350" cy="31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994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2648DD0-9D9F-1D42-82F6-6F2A8459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918" y="1252612"/>
            <a:ext cx="4367819" cy="315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69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6506FC8-564C-714A-B14D-332F1C5E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504950"/>
            <a:ext cx="6438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46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A8A5A5-34A4-A94F-A5EC-9D8640093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665" y="2338917"/>
            <a:ext cx="4707467" cy="427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920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BB911D4-95AB-4D46-96AB-E49F3D49A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483" y="3096437"/>
            <a:ext cx="4288118" cy="33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54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DEC509B-4049-9640-BEC0-ED1735FD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132" y="2393949"/>
            <a:ext cx="5297735" cy="392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78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(üblicherweise 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Eine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 Version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36527" y="2951412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http://localhost:5000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</a:t>
            </a:r>
            <a:endParaRPr lang="de-DE" sz="16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5004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JSON-Objekt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Status Codes spielen keine Rolle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8097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6" y="2636022"/>
            <a:ext cx="5264582" cy="21852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4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(Beispiel: Java)</a:t>
            </a:r>
            <a:endParaRPr lang="de-DE" sz="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0AFF804-4E0D-4342-A481-F8FD517BA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71" y="3429000"/>
            <a:ext cx="7596824" cy="312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358243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Die gezeigten Konzepte sind in GraphQL-Frameworks für andere Programmiersprachen ähnlich!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F8C589-48D1-C74B-A1A1-0ECF07C0A211}"/>
              </a:ext>
            </a:extLst>
          </p:cNvPr>
          <p:cNvSpPr/>
          <p:nvPr/>
        </p:nvSpPr>
        <p:spPr>
          <a:xfrm>
            <a:off x="501374" y="4029509"/>
            <a:ext cx="80462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750750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825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4819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814660" y="3261674"/>
            <a:ext cx="1541282" cy="131032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Argumente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User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userRepository.getUser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Task t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t.setTitle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("title"));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taskService.addTask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(t)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7E5DF47-F7B4-BF43-AE80-CF7694F37998}"/>
              </a:ext>
            </a:extLst>
          </p:cNvPr>
          <p:cNvSpPr/>
          <p:nvPr/>
        </p:nvSpPr>
        <p:spPr>
          <a:xfrm>
            <a:off x="3733726" y="5355369"/>
            <a:ext cx="305370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GraphQL API: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Object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Java Klasse: "nur" String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F3077BB-F15D-9046-8DD0-867783129A45}"/>
              </a:ext>
            </a:extLst>
          </p:cNvPr>
          <p:cNvCxnSpPr>
            <a:cxnSpLocks/>
          </p:cNvCxnSpPr>
          <p:nvPr/>
        </p:nvCxnSpPr>
        <p:spPr>
          <a:xfrm flipV="1">
            <a:off x="1669774" y="4929809"/>
            <a:ext cx="5486400" cy="62020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benötigten eigenen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wenn sie nicht am zuvor zurückgegebenen Objekt enthalten sind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 ist nicht am Project POJO definiert, nur dessen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(User selbst kommt aus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23708713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eigene Typen bzw. deren Felder können ebenfalls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Funktionieren wie gesehen, nur dass Parent-Objekt ("Source") übergeben wird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0A244D4-A33F-5A4E-8EE8-DF589AF25892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userService.getUser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228012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Optimierungen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Implementierungen können "herausfordernd"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1+n-Problem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Performance, ...</a:t>
            </a:r>
          </a:p>
          <a:p>
            <a:pPr>
              <a:lnSpc>
                <a:spcPct val="120000"/>
              </a:lnSpc>
            </a:pP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1559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Optimierungen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3513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Implementierungen können "herausfordernd"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1+n-Problem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Performance, 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Mögliche Lösungen:</a:t>
            </a:r>
            <a:b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(Aufrufe zusammenfassen und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9845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Optimierungen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384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Implementierungen können "herausfordernd"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1+n-Problem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Performance, 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Mögliche Lösungen:</a:t>
            </a:r>
            <a:b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(Aufrufe zusammenfassen und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(Daten parallel ermitteln)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0392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Optimierungen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417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Implementierungen können "herausfordernd"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1+n-Problem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Performance, 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Mögliche Lösungen:</a:t>
            </a:r>
            <a:b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(Aufrufe zusammenfassen und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(Daten parallel ermitteln)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Persistent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(Server kann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Hand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erkennen, kein Standard!)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232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37149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 über...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Security, Paginierung, Sortierung, Filterung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 für die eigene API jeweils konzeptioniert und entwickelt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scope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3714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Ausblick? 😱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scope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D91B273-6D7E-1B4A-B829-70C49F92F36B}"/>
              </a:ext>
            </a:extLst>
          </p:cNvPr>
          <p:cNvSpPr/>
          <p:nvPr/>
        </p:nvSpPr>
        <p:spPr>
          <a:xfrm>
            <a:off x="843064" y="6379817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0B07C95-C97A-ED4C-9F74-B6DA654EC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1199909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1861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GraphQL – Heilsbringer oder Teufelszeug?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714511" y="2636022"/>
            <a:ext cx="847700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Zusammenfassung</a:t>
            </a:r>
          </a:p>
        </p:txBody>
      </p:sp>
    </p:spTree>
    <p:extLst>
      <p:ext uri="{BB962C8B-B14F-4D97-AF65-F5344CB8AC3E}">
        <p14:creationId xmlns:p14="http://schemas.microsoft.com/office/powerpoint/2010/main" val="40835242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608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 (?)</a:t>
            </a:r>
          </a:p>
        </p:txBody>
      </p:sp>
    </p:spTree>
    <p:extLst>
      <p:ext uri="{BB962C8B-B14F-4D97-AF65-F5344CB8AC3E}">
        <p14:creationId xmlns:p14="http://schemas.microsoft.com/office/powerpoint/2010/main" val="4934899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6081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 (?)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7012D22-DB53-E247-9ABE-CA743FAA84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8372" y="3429000"/>
            <a:ext cx="9906000" cy="2842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8343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3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GraphQL !=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 definieren explizit eine API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keine Datenbank!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33654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76904" cy="405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Schema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Erzwingt API Design (ob gut oder schlecht, aber man muss es tun)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Ermöglicht 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und Typsicherheit in der Entwicklung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Exploration von unbekannten </a:t>
            </a:r>
            <a:r>
              <a:rPr lang="de-DE" sz="2400">
                <a:solidFill>
                  <a:srgbClr val="36544F"/>
                </a:solidFill>
                <a:latin typeface="Source Sans Pro" charset="0"/>
              </a:rPr>
              <a:t>APIs möglich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6088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Erfordert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Für APIs, die von Externen verwendet werden sollen, vielleicht noch nicht richtig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5402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Bibliotheken und Frameworks für viele Sprachen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Prototyp zum Ausprobieren in der Regel schnell gebaut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Spannende Experimente und Ideen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Schema-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Merging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), Code-Generierungen, 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4898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(noch) kein Mainstream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Meine Empfehlung: ausprobieren, beobachten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076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-workshop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2C5B151-AD38-1146-841F-EA3B06400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823896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499271" y="4074617"/>
            <a:ext cx="8896294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-java-talk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/bettercode2021-graphql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Weitere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Projekte im Java-Umfeld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Endpunkt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Spring Boot Starter: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mit Java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Annotations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beschreiben: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Enigmatis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0565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Spezifikation: 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guides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Open Liberty: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openliberty.io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/2020/06/05/graphql-open-liberty-20006.html#GQL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5221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Code 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 für zahlreiche Sprachen und Bibliotheken: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-code-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Generator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und Antworten (Java):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adobe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Spring Boot Starter: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1860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APIs für bestehende Datenbanken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als ORM Ersatz (JavaScript, Go):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Node.JS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www.graphile.org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postgraphile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hasura.io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241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GraphQL-Artikel bei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heise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Developer</a:t>
            </a:r>
            <a:b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(Bisschen älter schon, aber Grundlagen noch aktuell)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Teil 1, Java Backend: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www.heise.de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artikel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/Java-Anwendungen-mit-GraphQL-Teil-1-4205852.html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>
                <a:solidFill>
                  <a:srgbClr val="36544F"/>
                </a:solidFill>
                <a:latin typeface="Source Sans Pro" charset="0"/>
              </a:rPr>
              <a:t>Teil 2, 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Frontend mit Apollo, React und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TypeScript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www.heise.de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artikel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/GraphQL-Clients-mit-React-und-Apollo-Teil-2-4273017.html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235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Aussage, wie unsere API aussieht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Welche Daten wir zur Verfügung stellen, ist unsere Entscheidung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Wir entscheiden, wie die API unserer Anwendung aussieht</a:t>
            </a:r>
            <a:b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</a:b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    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(GraphQL ist "nur" die Technologie)</a:t>
            </a: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101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Aussage, wie unsere API aussieht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Welche Daten wir zur Verfügung stellen, ist unsere Entscheidung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Wir entscheiden, wie die API unserer Anwendung aussieht</a:t>
            </a:r>
            <a:b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</a:b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    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(GraphQL ist "nur" die Technologie)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⛔️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people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who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can't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make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up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their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minds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"</a:t>
            </a:r>
            <a:b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264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 beschreiben: Das 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2087140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CC39C19-AE48-5B45-B8D0-6D2315306F59}"/>
              </a:ext>
            </a:extLst>
          </p:cNvPr>
          <p:cNvSpPr/>
          <p:nvPr/>
        </p:nvSpPr>
        <p:spPr>
          <a:xfrm>
            <a:off x="4774096" y="3165123"/>
            <a:ext cx="20888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D817BF75-1CAE-EB45-8B33-91A8077171B3}"/>
              </a:ext>
            </a:extLst>
          </p:cNvPr>
          <p:cNvSpPr/>
          <p:nvPr/>
        </p:nvSpPr>
        <p:spPr>
          <a:xfrm>
            <a:off x="4315229" y="2634316"/>
            <a:ext cx="29204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Fachliches Objekt mit Feldern</a:t>
            </a:r>
          </a:p>
        </p:txBody>
      </p:sp>
    </p:spTree>
    <p:extLst>
      <p:ext uri="{BB962C8B-B14F-4D97-AF65-F5344CB8AC3E}">
        <p14:creationId xmlns:p14="http://schemas.microsoft.com/office/powerpoint/2010/main" val="3565784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2492</Words>
  <Application>Microsoft Macintosh PowerPoint</Application>
  <PresentationFormat>A4-Papier (210 x 297 mm)</PresentationFormat>
  <Paragraphs>540</Paragraphs>
  <Slides>55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55</vt:i4>
      </vt:variant>
    </vt:vector>
  </HeadingPairs>
  <TitlesOfParts>
    <vt:vector size="68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betterCode (API) | März 2021, Online | @nilshartmann</vt:lpstr>
      <vt:lpstr>https://nilshartmann.net</vt:lpstr>
      <vt:lpstr>PowerPoint-Präsentation</vt:lpstr>
      <vt:lpstr>GraphQL</vt:lpstr>
      <vt:lpstr>Source-Code: https://github.com/graphql-workshop</vt:lpstr>
      <vt:lpstr>GraphQL APIs</vt:lpstr>
      <vt:lpstr>GraphQL APIs</vt:lpstr>
      <vt:lpstr>GraphQL APIs</vt:lpstr>
      <vt:lpstr>GRAPHQL APIs</vt:lpstr>
      <vt:lpstr>GRAPHQL APIs</vt:lpstr>
      <vt:lpstr>GRAPHQL APIs</vt:lpstr>
      <vt:lpstr>GraphQL APIs</vt:lpstr>
      <vt:lpstr>GraphQL APIs</vt:lpstr>
      <vt:lpstr>Teil 1: Abfragen und Schema</vt:lpstr>
      <vt:lpstr>GraphQL Einsatzszenarien</vt:lpstr>
      <vt:lpstr>GraphQL Einsatzszenarien</vt:lpstr>
      <vt:lpstr>GraphQL Einsatzszenarien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Teil 2: Runtime-Umgebung (AKA: Eure Anwendung)</vt:lpstr>
      <vt:lpstr>GraphQL Runtime</vt:lpstr>
      <vt:lpstr>GraphQL für Java-Anwendungen</vt:lpstr>
      <vt:lpstr>GraphQL für Java-Anwendungen</vt:lpstr>
      <vt:lpstr>GraphQL für Java-Anwendungen</vt:lpstr>
      <vt:lpstr>DataFetcher</vt:lpstr>
      <vt:lpstr>DataFetcher</vt:lpstr>
      <vt:lpstr>DataFetcher</vt:lpstr>
      <vt:lpstr>DataFetcher</vt:lpstr>
      <vt:lpstr>DataFetcher</vt:lpstr>
      <vt:lpstr>Optimierungen</vt:lpstr>
      <vt:lpstr>Optimierungen</vt:lpstr>
      <vt:lpstr>Optimierungen</vt:lpstr>
      <vt:lpstr>Optimierungen</vt:lpstr>
      <vt:lpstr>out-of-scope</vt:lpstr>
      <vt:lpstr>out-of-scope</vt:lpstr>
      <vt:lpstr>GraphQL – Heilsbringer oder Teufelszeug?</vt:lpstr>
      <vt:lpstr>GraphQL</vt:lpstr>
      <vt:lpstr>GraphQL</vt:lpstr>
      <vt:lpstr>GraphQL</vt:lpstr>
      <vt:lpstr>GraphQL</vt:lpstr>
      <vt:lpstr>GraphQL</vt:lpstr>
      <vt:lpstr>GraphQL</vt:lpstr>
      <vt:lpstr>GraphQL</vt:lpstr>
      <vt:lpstr>HTTPS://NILSHARTMANN.NET | @nilshartmann</vt:lpstr>
      <vt:lpstr>Links</vt:lpstr>
      <vt:lpstr>Links</vt:lpstr>
      <vt:lpstr>Links</vt:lpstr>
      <vt:lpstr>Links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941</cp:revision>
  <cp:lastPrinted>2019-09-04T14:57:49Z</cp:lastPrinted>
  <dcterms:created xsi:type="dcterms:W3CDTF">2016-03-28T15:59:53Z</dcterms:created>
  <dcterms:modified xsi:type="dcterms:W3CDTF">2021-03-23T09:34:07Z</dcterms:modified>
</cp:coreProperties>
</file>

<file path=docProps/thumbnail.jpeg>
</file>